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69" r:id="rId4"/>
    <p:sldId id="270" r:id="rId5"/>
    <p:sldId id="271" r:id="rId6"/>
    <p:sldId id="272" r:id="rId7"/>
    <p:sldId id="274" r:id="rId8"/>
  </p:sldIdLst>
  <p:sldSz cx="9144000" cy="5143500" type="screen16x9"/>
  <p:notesSz cx="6858000" cy="9144000"/>
  <p:custDataLst>
    <p:tags r:id="rId11"/>
  </p:custDataLst>
  <p:defaultTextStyle>
    <a:defPPr>
      <a:defRPr lang="de-DE"/>
    </a:defPPr>
    <a:lvl1pPr marL="0" algn="l" defTabSz="914400" rtl="0" eaLnBrk="1" latinLnBrk="0" hangingPunct="1">
      <a:defRPr kumimoji="0" lang="de-DE" sz="1400" b="0" i="0" u="none" kern="1200" baseline="0">
        <a:solidFill>
          <a:schemeClr val="tx1"/>
        </a:solidFill>
        <a:latin typeface="EON Brix Sans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">
          <p15:clr>
            <a:srgbClr val="A4A3A4"/>
          </p15:clr>
        </p15:guide>
        <p15:guide id="2" orient="horz" pos="862">
          <p15:clr>
            <a:srgbClr val="A4A3A4"/>
          </p15:clr>
        </p15:guide>
        <p15:guide id="3" orient="horz" pos="3004">
          <p15:clr>
            <a:srgbClr val="A4A3A4"/>
          </p15:clr>
        </p15:guide>
        <p15:guide id="4" orient="horz" pos="2785">
          <p15:clr>
            <a:srgbClr val="A4A3A4"/>
          </p15:clr>
        </p15:guide>
        <p15:guide id="5" pos="986">
          <p15:clr>
            <a:srgbClr val="A4A3A4"/>
          </p15:clr>
        </p15:guide>
        <p15:guide id="6" pos="1146">
          <p15:clr>
            <a:srgbClr val="A4A3A4"/>
          </p15:clr>
        </p15:guide>
        <p15:guide id="7" pos="1894">
          <p15:clr>
            <a:srgbClr val="A4A3A4"/>
          </p15:clr>
        </p15:guide>
        <p15:guide id="8" pos="2053">
          <p15:clr>
            <a:srgbClr val="A4A3A4"/>
          </p15:clr>
        </p15:guide>
        <p15:guide id="9" pos="2801">
          <p15:clr>
            <a:srgbClr val="A4A3A4"/>
          </p15:clr>
        </p15:guide>
        <p15:guide id="10" pos="2960">
          <p15:clr>
            <a:srgbClr val="A4A3A4"/>
          </p15:clr>
        </p15:guide>
        <p15:guide id="11" pos="3707">
          <p15:clr>
            <a:srgbClr val="A4A3A4"/>
          </p15:clr>
        </p15:guide>
        <p15:guide id="12" pos="3866">
          <p15:clr>
            <a:srgbClr val="A4A3A4"/>
          </p15:clr>
        </p15:guide>
        <p15:guide id="13" pos="4614">
          <p15:clr>
            <a:srgbClr val="A4A3A4"/>
          </p15:clr>
        </p15:guide>
        <p15:guide id="14" pos="4773">
          <p15:clr>
            <a:srgbClr val="A4A3A4"/>
          </p15:clr>
        </p15:guide>
        <p15:guide id="15" pos="5522">
          <p15:clr>
            <a:srgbClr val="A4A3A4"/>
          </p15:clr>
        </p15:guide>
        <p15:guide id="16" pos="2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120" y="90"/>
      </p:cViewPr>
      <p:guideLst>
        <p:guide orient="horz" pos="237"/>
        <p:guide orient="horz" pos="862"/>
        <p:guide orient="horz" pos="3004"/>
        <p:guide orient="horz" pos="2785"/>
        <p:guide pos="986"/>
        <p:guide pos="1146"/>
        <p:guide pos="1894"/>
        <p:guide pos="2053"/>
        <p:guide pos="2801"/>
        <p:guide pos="2960"/>
        <p:guide pos="3707"/>
        <p:guide pos="3866"/>
        <p:guide pos="4614"/>
        <p:guide pos="4773"/>
        <p:guide pos="5522"/>
        <p:guide pos="2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9" d="100"/>
          <a:sy n="69" d="100"/>
        </p:scale>
        <p:origin x="2886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9832-9B74-420C-8D1C-742B40C38B3E}" type="datetimeFigureOut">
              <a:rPr lang="de-DE" smtClean="0"/>
              <a:t>01.08.2022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B21D2-EE0C-4F60-9290-A95707687EA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09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BD20B-1595-4AD5-8C42-650ED0B09BCC}" type="datetimeFigureOut">
              <a:rPr lang="de-DE" smtClean="0"/>
              <a:t>01.08.2022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88022-2B66-4C3B-913E-DF7D5DD0D66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46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5FE9FA2-4ECF-4709-A07F-369854D274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6000" y="378000"/>
            <a:ext cx="8352000" cy="1908000"/>
          </a:xfrm>
        </p:spPr>
        <p:txBody>
          <a:bodyPr anchor="t" anchorCtr="0">
            <a:noAutofit/>
          </a:bodyPr>
          <a:lstStyle>
            <a:lvl1pPr algn="l">
              <a:lnSpc>
                <a:spcPts val="8000"/>
              </a:lnSpc>
              <a:defRPr sz="8000" kern="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6000" y="2408400"/>
            <a:ext cx="8352000" cy="414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350" kern="1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63E007-19D5-478D-A1CB-481A9289F2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79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3996000" cy="270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39960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52000" y="1166400"/>
            <a:ext cx="3996000" cy="2937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A6B3094B-258A-43C0-AED1-EDA26825B4FD}"/>
              </a:ext>
            </a:extLst>
          </p:cNvPr>
          <p:cNvSpPr>
            <a:spLocks noGrp="1"/>
          </p:cNvSpPr>
          <p:nvPr>
            <p:ph type="body" sz="half" idx="3" hasCustomPrompt="1"/>
          </p:nvPr>
        </p:nvSpPr>
        <p:spPr>
          <a:xfrm>
            <a:off x="4752000" y="4230000"/>
            <a:ext cx="2836800" cy="360000"/>
          </a:xfrm>
        </p:spPr>
        <p:txBody>
          <a:bodyPr anchor="t" anchorCtr="0">
            <a:noAutofit/>
          </a:bodyPr>
          <a:lstStyle>
            <a:lvl1pPr>
              <a:lnSpc>
                <a:spcPts val="1200"/>
              </a:lnSpc>
              <a:defRPr sz="900">
                <a:solidFill>
                  <a:srgbClr val="8A8A8E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17F88600-16D9-459E-8782-D0EC27213171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4752000" y="378000"/>
            <a:ext cx="3996000" cy="360000"/>
          </a:xfrm>
        </p:spPr>
        <p:txBody>
          <a:bodyPr anchor="t" anchorCtr="0">
            <a:noAutofit/>
          </a:bodyPr>
          <a:lstStyle>
            <a:lvl1pPr>
              <a:lnSpc>
                <a:spcPts val="1500"/>
              </a:lnSpc>
              <a:defRPr sz="1200">
                <a:solidFill>
                  <a:srgbClr val="261B62"/>
                </a:solidFill>
                <a:latin typeface="+mj-lt"/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Graph/Table title</a:t>
            </a:r>
          </a:p>
        </p:txBody>
      </p:sp>
    </p:spTree>
    <p:extLst>
      <p:ext uri="{BB962C8B-B14F-4D97-AF65-F5344CB8AC3E}">
        <p14:creationId xmlns:p14="http://schemas.microsoft.com/office/powerpoint/2010/main" val="295057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73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ustom chart blu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141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95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1 colum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828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950000" y="378000"/>
            <a:ext cx="3798000" cy="2714400"/>
          </a:xfrm>
        </p:spPr>
        <p:txBody>
          <a:bodyPr/>
          <a:lstStyle>
            <a:lvl1pPr>
              <a:lnSpc>
                <a:spcPts val="2000"/>
              </a:lnSpc>
              <a:defRPr sz="1600">
                <a:solidFill>
                  <a:srgbClr val="261B62"/>
                </a:solidFill>
              </a:defRPr>
            </a:lvl1pPr>
            <a:lvl2pPr>
              <a:lnSpc>
                <a:spcPts val="2000"/>
              </a:lnSpc>
              <a:defRPr sz="1600">
                <a:solidFill>
                  <a:srgbClr val="261B62"/>
                </a:solidFill>
              </a:defRPr>
            </a:lvl2pPr>
            <a:lvl3pPr>
              <a:lnSpc>
                <a:spcPts val="2000"/>
              </a:lnSpc>
              <a:defRPr sz="1600">
                <a:solidFill>
                  <a:srgbClr val="261B62"/>
                </a:solidFill>
              </a:defRPr>
            </a:lvl3pPr>
            <a:lvl4pPr>
              <a:lnSpc>
                <a:spcPts val="2000"/>
              </a:lnSpc>
              <a:defRPr sz="1600">
                <a:solidFill>
                  <a:srgbClr val="261B62"/>
                </a:solidFill>
              </a:defRPr>
            </a:lvl4pPr>
            <a:lvl5pPr>
              <a:lnSpc>
                <a:spcPts val="2000"/>
              </a:lnSpc>
              <a:defRPr sz="1600">
                <a:solidFill>
                  <a:srgbClr val="261B62"/>
                </a:solidFill>
              </a:defRPr>
            </a:lvl5pPr>
            <a:lvl6pPr>
              <a:lnSpc>
                <a:spcPts val="2000"/>
              </a:lnSpc>
              <a:defRPr sz="1600">
                <a:solidFill>
                  <a:srgbClr val="261B62"/>
                </a:solidFill>
              </a:defRPr>
            </a:lvl6pPr>
            <a:lvl7pPr>
              <a:lnSpc>
                <a:spcPts val="2000"/>
              </a:lnSpc>
              <a:defRPr sz="1600">
                <a:solidFill>
                  <a:srgbClr val="261B62"/>
                </a:solidFill>
              </a:defRPr>
            </a:lvl7pPr>
            <a:lvl8pPr>
              <a:lnSpc>
                <a:spcPts val="2000"/>
              </a:lnSpc>
              <a:defRPr sz="1600">
                <a:solidFill>
                  <a:srgbClr val="261B62"/>
                </a:solidFill>
              </a:defRPr>
            </a:lvl8pPr>
            <a:lvl9pPr>
              <a:lnSpc>
                <a:spcPts val="2000"/>
              </a:lnSpc>
              <a:defRPr sz="16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FE1C0A8-0C30-4F58-887E-9CA8D26220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53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column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5724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39960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52000" y="1166400"/>
            <a:ext cx="39960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0EEDB9E-D1E3-4D50-A9EA-684AE5CB63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6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 column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5724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56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0EEDB9E-D1E3-4D50-A9EA-684AE5CB63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40473F8D-72EB-407E-9753-BEA38859F31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352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84408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1 column blu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828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950000" y="378000"/>
            <a:ext cx="3798000" cy="2714400"/>
          </a:xfrm>
        </p:spPr>
        <p:txBody>
          <a:bodyPr/>
          <a:lstStyle>
            <a:lvl1pPr>
              <a:lnSpc>
                <a:spcPts val="2000"/>
              </a:lnSpc>
              <a:defRPr sz="1600">
                <a:solidFill>
                  <a:srgbClr val="FFFFFF"/>
                </a:solidFill>
              </a:defRPr>
            </a:lvl1pPr>
            <a:lvl2pPr>
              <a:lnSpc>
                <a:spcPts val="2000"/>
              </a:lnSpc>
              <a:defRPr sz="1600">
                <a:solidFill>
                  <a:srgbClr val="FFFFFF"/>
                </a:solidFill>
              </a:defRPr>
            </a:lvl2pPr>
            <a:lvl3pPr>
              <a:lnSpc>
                <a:spcPts val="2000"/>
              </a:lnSpc>
              <a:defRPr sz="1600">
                <a:solidFill>
                  <a:srgbClr val="FFFFFF"/>
                </a:solidFill>
              </a:defRPr>
            </a:lvl3pPr>
            <a:lvl4pPr>
              <a:lnSpc>
                <a:spcPts val="2000"/>
              </a:lnSpc>
              <a:defRPr sz="1600">
                <a:solidFill>
                  <a:srgbClr val="FFFFFF"/>
                </a:solidFill>
              </a:defRPr>
            </a:lvl4pPr>
            <a:lvl5pPr>
              <a:lnSpc>
                <a:spcPts val="2000"/>
              </a:lnSpc>
              <a:defRPr sz="1600">
                <a:solidFill>
                  <a:srgbClr val="FFFFFF"/>
                </a:solidFill>
              </a:defRPr>
            </a:lvl5pPr>
            <a:lvl6pPr>
              <a:lnSpc>
                <a:spcPts val="2000"/>
              </a:lnSpc>
              <a:defRPr sz="1600">
                <a:solidFill>
                  <a:srgbClr val="261B62"/>
                </a:solidFill>
              </a:defRPr>
            </a:lvl6pPr>
            <a:lvl7pPr>
              <a:lnSpc>
                <a:spcPts val="2000"/>
              </a:lnSpc>
              <a:defRPr sz="1600">
                <a:solidFill>
                  <a:srgbClr val="261B62"/>
                </a:solidFill>
              </a:defRPr>
            </a:lvl7pPr>
            <a:lvl8pPr>
              <a:lnSpc>
                <a:spcPts val="2000"/>
              </a:lnSpc>
              <a:defRPr sz="1600">
                <a:solidFill>
                  <a:srgbClr val="261B62"/>
                </a:solidFill>
              </a:defRPr>
            </a:lvl8pPr>
            <a:lvl9pPr>
              <a:lnSpc>
                <a:spcPts val="2000"/>
              </a:lnSpc>
              <a:defRPr sz="16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FE1C0A8-0C30-4F58-887E-9CA8D26220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074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columns blu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572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39960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52000" y="1166400"/>
            <a:ext cx="39960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0EEDB9E-D1E3-4D50-A9EA-684AE5CB63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99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 columns blu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572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56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8"/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0EEDB9E-D1E3-4D50-A9EA-684AE5CB63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40473F8D-72EB-407E-9753-BEA38859F31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352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7141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Type 2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E824CA9C-F575-4B84-9F6B-4DCEBB3BCA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44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6000" y="378000"/>
            <a:ext cx="8352000" cy="1044000"/>
          </a:xfrm>
        </p:spPr>
        <p:txBody>
          <a:bodyPr anchor="t" anchorCtr="0">
            <a:noAutofit/>
          </a:bodyPr>
          <a:lstStyle>
            <a:lvl1pPr algn="l">
              <a:lnSpc>
                <a:spcPts val="4000"/>
              </a:lnSpc>
              <a:defRPr sz="4000" kern="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6000" y="1598400"/>
            <a:ext cx="8352000" cy="414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350" kern="1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63E007-19D5-478D-A1CB-481A9289F2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7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less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378000"/>
            <a:ext cx="3772800" cy="2440800"/>
          </a:xfrm>
        </p:spPr>
        <p:txBody>
          <a:bodyPr anchor="t" anchorCtr="0">
            <a:noAutofit/>
          </a:bodyPr>
          <a:lstStyle>
            <a:lvl1pPr algn="l">
              <a:lnSpc>
                <a:spcPts val="6000"/>
              </a:lnSpc>
              <a:defRPr sz="6000" b="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2BA77A-0D7E-4B0C-8282-28FDBD7B6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735789-7A13-411B-8DCB-05B7F90ED9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3B22262-6377-48B1-8796-F3F08D2986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72000" y="-1"/>
            <a:ext cx="4572000" cy="5144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8209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full colour 1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378000"/>
            <a:ext cx="5644800" cy="1670400"/>
          </a:xfrm>
        </p:spPr>
        <p:txBody>
          <a:bodyPr anchor="t" anchorCtr="0">
            <a:noAutofit/>
          </a:bodyPr>
          <a:lstStyle>
            <a:lvl1pPr algn="l">
              <a:lnSpc>
                <a:spcPts val="6000"/>
              </a:lnSpc>
              <a:defRPr sz="6000" b="0" cap="none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2BA77A-0D7E-4B0C-8282-28FDBD7B6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735789-7A13-411B-8DCB-05B7F90ED9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3B22262-6377-48B1-8796-F3F08D2986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52000" y="0"/>
            <a:ext cx="2592000" cy="5144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na ikonu přidáte obrázek.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77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full colour 2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ECF2ADC1-4A69-4B0C-A367-38D0159C7A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0991"/>
          <a:stretch/>
        </p:blipFill>
        <p:spPr>
          <a:xfrm>
            <a:off x="0" y="1"/>
            <a:ext cx="7224584" cy="5143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1166400"/>
            <a:ext cx="5644800" cy="1670400"/>
          </a:xfrm>
        </p:spPr>
        <p:txBody>
          <a:bodyPr anchor="t" anchorCtr="0">
            <a:noAutofit/>
          </a:bodyPr>
          <a:lstStyle>
            <a:lvl1pPr algn="l">
              <a:lnSpc>
                <a:spcPts val="6000"/>
              </a:lnSpc>
              <a:defRPr sz="6000" b="0" cap="none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2BA77A-0D7E-4B0C-8282-28FDBD7B6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735789-7A13-411B-8DCB-05B7F90ED9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405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chart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6000" y="1123200"/>
            <a:ext cx="8478000" cy="1123200"/>
          </a:xfrm>
        </p:spPr>
        <p:txBody>
          <a:bodyPr/>
          <a:lstStyle>
            <a:lvl1pPr algn="l">
              <a:lnSpc>
                <a:spcPts val="8000"/>
              </a:lnSpc>
              <a:spcAft>
                <a:spcPts val="0"/>
              </a:spcAft>
              <a:defRPr sz="8000">
                <a:solidFill>
                  <a:srgbClr val="FFFFFF"/>
                </a:solidFill>
                <a:latin typeface="+mj-lt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5pPr>
          </a:lstStyle>
          <a:p>
            <a:pPr lvl="0"/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396000" y="3888000"/>
            <a:ext cx="1249200" cy="968400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9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A69ABF1-EBF8-44EA-9A22-59CEDE13F1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B3894F58-71CF-4AA2-A4EA-61F5D3E0E0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14000" y="3888000"/>
            <a:ext cx="1249200" cy="968400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9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C83FB476-8DBE-4F02-90BE-3BD8FCE0EB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28400" y="3888000"/>
            <a:ext cx="1249200" cy="968400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9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5" name="Oval 1">
            <a:extLst>
              <a:ext uri="{FF2B5EF4-FFF2-40B4-BE49-F238E27FC236}">
                <a16:creationId xmlns:a16="http://schemas.microsoft.com/office/drawing/2014/main" id="{9B3F8F64-0FB3-4DC2-B1F9-F8E52219E725}"/>
              </a:ext>
            </a:extLst>
          </p:cNvPr>
          <p:cNvSpPr/>
          <p:nvPr userDrawn="1"/>
        </p:nvSpPr>
        <p:spPr>
          <a:xfrm>
            <a:off x="5650545" y="726466"/>
            <a:ext cx="1594316" cy="1594316"/>
          </a:xfrm>
          <a:prstGeom prst="ellipse">
            <a:avLst/>
          </a:prstGeom>
          <a:solidFill>
            <a:srgbClr val="120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latin typeface="EON Brix Sans" panose="020B0504040000000000" pitchFamily="34" charset="77"/>
              </a:rPr>
              <a:t>Further </a:t>
            </a:r>
            <a:r>
              <a:rPr lang="de-DE" sz="900" b="1" dirty="0" err="1">
                <a:latin typeface="EON Brix Sans" panose="020B0504040000000000" pitchFamily="34" charset="77"/>
              </a:rPr>
              <a:t>information</a:t>
            </a:r>
            <a:r>
              <a:rPr lang="de-DE" sz="900" b="1" dirty="0">
                <a:latin typeface="EON Brix Sans" panose="020B0504040000000000" pitchFamily="34" charset="77"/>
              </a:rPr>
              <a:t> </a:t>
            </a:r>
            <a:br>
              <a:rPr lang="de-DE" sz="900" b="1" dirty="0">
                <a:latin typeface="EON Brix Sans" panose="020B0504040000000000" pitchFamily="34" charset="77"/>
              </a:rPr>
            </a:br>
            <a:r>
              <a:rPr lang="de-DE" sz="900" b="1" dirty="0" err="1">
                <a:latin typeface="EON Brix Sans" panose="020B0504040000000000" pitchFamily="34" charset="77"/>
              </a:rPr>
              <a:t>can</a:t>
            </a:r>
            <a:r>
              <a:rPr lang="de-DE" sz="900" b="1" dirty="0">
                <a:latin typeface="EON Brix Sans" panose="020B0504040000000000" pitchFamily="34" charset="77"/>
              </a:rPr>
              <a:t> </a:t>
            </a:r>
            <a:r>
              <a:rPr lang="de-DE" sz="900" b="1" dirty="0" err="1">
                <a:latin typeface="EON Brix Sans" panose="020B0504040000000000" pitchFamily="34" charset="77"/>
              </a:rPr>
              <a:t>be</a:t>
            </a:r>
            <a:r>
              <a:rPr lang="de-DE" sz="900" b="1" dirty="0">
                <a:latin typeface="EON Brix Sans" panose="020B0504040000000000" pitchFamily="34" charset="77"/>
              </a:rPr>
              <a:t> </a:t>
            </a:r>
            <a:r>
              <a:rPr lang="de-DE" sz="900" b="1" dirty="0" err="1">
                <a:latin typeface="EON Brix Sans" panose="020B0504040000000000" pitchFamily="34" charset="77"/>
              </a:rPr>
              <a:t>found</a:t>
            </a:r>
            <a:r>
              <a:rPr lang="de-DE" sz="900" b="1" dirty="0">
                <a:latin typeface="EON Brix Sans" panose="020B0504040000000000" pitchFamily="34" charset="77"/>
              </a:rPr>
              <a:t> at </a:t>
            </a:r>
            <a:endParaRPr lang="de-DE" sz="900" dirty="0">
              <a:latin typeface="EON Brix Sans" panose="020B0504040000000000" pitchFamily="34" charset="77"/>
            </a:endParaRPr>
          </a:p>
          <a:p>
            <a:pPr algn="ctr"/>
            <a:r>
              <a:rPr lang="de-DE" sz="2500" b="1" dirty="0" err="1">
                <a:latin typeface="EON Brix Sans" panose="020B0504040000000000" pitchFamily="34" charset="77"/>
              </a:rPr>
              <a:t>egd.cz</a:t>
            </a:r>
            <a:endParaRPr lang="de-DE" sz="2500" dirty="0">
              <a:latin typeface="EON Brix Sans" panose="020B0504040000000000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50502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ype 3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96000" y="378000"/>
            <a:ext cx="3978000" cy="1044000"/>
          </a:xfrm>
        </p:spPr>
        <p:txBody>
          <a:bodyPr anchor="t" anchorCtr="0">
            <a:noAutofit/>
          </a:bodyPr>
          <a:lstStyle>
            <a:lvl1pPr algn="l">
              <a:lnSpc>
                <a:spcPts val="4000"/>
              </a:lnSpc>
              <a:defRPr sz="4000" kern="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96000" y="1598400"/>
            <a:ext cx="3978000" cy="414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350" kern="1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63E007-19D5-478D-A1CB-481A9289F2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  <p:sp>
        <p:nvSpPr>
          <p:cNvPr id="7" name="Bildplatzhalter 6">
            <a:extLst>
              <a:ext uri="{FF2B5EF4-FFF2-40B4-BE49-F238E27FC236}">
                <a16:creationId xmlns:a16="http://schemas.microsoft.com/office/drawing/2014/main" id="{44C24BCE-EC44-440B-913D-66ECA7E9A5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680000" cy="5144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na ikonu přidáte obrázek.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828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50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39960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52000" y="1166400"/>
            <a:ext cx="39960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8831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25128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5600" y="1166400"/>
            <a:ext cx="25128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FB72D1BD-11E7-4569-8F6F-2BFD9FDE638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35200" y="1166400"/>
            <a:ext cx="25128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17709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000" y="1166400"/>
            <a:ext cx="3996000" cy="31716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5911200" y="1166400"/>
            <a:ext cx="2836800" cy="18288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de-DE"/>
          </a:p>
        </p:txBody>
      </p:sp>
      <p:sp>
        <p:nvSpPr>
          <p:cNvPr id="8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5911200" y="3096000"/>
            <a:ext cx="2836800" cy="360000"/>
          </a:xfrm>
        </p:spPr>
        <p:txBody>
          <a:bodyPr anchor="t" anchorCtr="0">
            <a:noAutofit/>
          </a:bodyPr>
          <a:lstStyle>
            <a:lvl1pPr>
              <a:lnSpc>
                <a:spcPts val="1200"/>
              </a:lnSpc>
              <a:defRPr sz="900">
                <a:solidFill>
                  <a:srgbClr val="8A8A8E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6981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mediu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000" y="1166400"/>
            <a:ext cx="3996000" cy="2016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4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de-DE"/>
          </a:p>
        </p:txBody>
      </p:sp>
      <p:sp>
        <p:nvSpPr>
          <p:cNvPr id="8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396000" y="4064400"/>
            <a:ext cx="2836800" cy="360000"/>
          </a:xfrm>
        </p:spPr>
        <p:txBody>
          <a:bodyPr anchor="t" anchorCtr="0">
            <a:noAutofit/>
          </a:bodyPr>
          <a:lstStyle>
            <a:lvl1pPr>
              <a:lnSpc>
                <a:spcPts val="1200"/>
              </a:lnSpc>
              <a:defRPr sz="900">
                <a:solidFill>
                  <a:srgbClr val="8A8A8E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211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>
            <a:extLst>
              <a:ext uri="{FF2B5EF4-FFF2-40B4-BE49-F238E27FC236}">
                <a16:creationId xmlns:a16="http://schemas.microsoft.com/office/drawing/2014/main" id="{7609C1E8-AB09-41A2-8DA3-34AB80A88B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4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65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6238800" cy="27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166400"/>
            <a:ext cx="8352000" cy="3171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66000" y="4773600"/>
            <a:ext cx="3085200" cy="27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lnSpc>
                <a:spcPct val="100000"/>
              </a:lnSpc>
              <a:defRPr sz="700">
                <a:solidFill>
                  <a:srgbClr val="261B62"/>
                </a:solidFill>
                <a:latin typeface="+mj-lt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96000" y="4773600"/>
            <a:ext cx="259200" cy="27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lnSpc>
                <a:spcPct val="100000"/>
              </a:lnSpc>
              <a:defRPr sz="700">
                <a:solidFill>
                  <a:srgbClr val="261B62"/>
                </a:solidFill>
                <a:latin typeface="+mj-lt"/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94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9" r:id="rId2"/>
    <p:sldLayoutId id="2147483690" r:id="rId3"/>
    <p:sldLayoutId id="2147483650" r:id="rId4"/>
    <p:sldLayoutId id="2147483698" r:id="rId5"/>
    <p:sldLayoutId id="2147483699" r:id="rId6"/>
    <p:sldLayoutId id="2147483662" r:id="rId7"/>
    <p:sldLayoutId id="2147483687" r:id="rId8"/>
    <p:sldLayoutId id="2147483664" r:id="rId9"/>
    <p:sldLayoutId id="2147483700" r:id="rId10"/>
    <p:sldLayoutId id="2147483654" r:id="rId11"/>
    <p:sldLayoutId id="2147483688" r:id="rId12"/>
    <p:sldLayoutId id="2147483655" r:id="rId13"/>
    <p:sldLayoutId id="2147483679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651" r:id="rId20"/>
    <p:sldLayoutId id="2147483685" r:id="rId21"/>
    <p:sldLayoutId id="2147483686" r:id="rId22"/>
    <p:sldLayoutId id="2147483672" r:id="rId23"/>
  </p:sldLayoutIdLst>
  <p:hf hdr="0" ftr="0"/>
  <p:txStyles>
    <p:titleStyle>
      <a:lvl1pPr algn="l" defTabSz="914400" rtl="0" eaLnBrk="1" latinLnBrk="0" hangingPunct="1">
        <a:lnSpc>
          <a:spcPts val="2000"/>
        </a:lnSpc>
        <a:spcBef>
          <a:spcPct val="0"/>
        </a:spcBef>
        <a:buNone/>
        <a:defRPr sz="2000" kern="100" baseline="0">
          <a:solidFill>
            <a:srgbClr val="261B6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7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ClrTx/>
        <a:buFont typeface="EON Brix Sans" panose="020B0500000000000000" pitchFamily="34" charset="0"/>
        <a:buChar char="→"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79388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Font typeface="EON Brix Sans" panose="020B0500000000000000" pitchFamily="34" charset="0"/>
        <a:buChar char="›"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9387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79388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Font typeface="Symbol" panose="05050102010706020507" pitchFamily="18" charset="2"/>
        <a:buChar char="-"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5pPr>
      <a:lvl6pPr marL="896938" indent="-179387" algn="l" defTabSz="914400" rtl="0" eaLnBrk="1" latinLnBrk="0" hangingPunct="1">
        <a:lnSpc>
          <a:spcPts val="1500"/>
        </a:lnSpc>
        <a:spcBef>
          <a:spcPts val="0"/>
        </a:spcBef>
        <a:buFont typeface="EON Brix Sans" panose="020B0500000000000000" pitchFamily="34" charset="0"/>
        <a:buChar char="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76325" indent="-179388" algn="l" defTabSz="914400" rtl="0" eaLnBrk="1" latinLnBrk="0" hangingPunct="1">
        <a:lnSpc>
          <a:spcPts val="1500"/>
        </a:lnSpc>
        <a:spcBef>
          <a:spcPts val="0"/>
        </a:spcBef>
        <a:buFont typeface="EON Brix Sans" panose="020B0500000000000000" pitchFamily="34" charset="0"/>
        <a:buChar char="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55713" indent="-179387" algn="l" defTabSz="914400" rtl="0" eaLnBrk="1" latinLnBrk="0" hangingPunct="1">
        <a:lnSpc>
          <a:spcPts val="1500"/>
        </a:lnSpc>
        <a:spcBef>
          <a:spcPts val="0"/>
        </a:spcBef>
        <a:buFont typeface="EON Brix Sans" panose="020B0500000000000000" pitchFamily="34" charset="0"/>
        <a:buChar char="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435100" indent="-179388" algn="l" defTabSz="914400" rtl="0" eaLnBrk="1" latinLnBrk="0" hangingPunct="1">
        <a:lnSpc>
          <a:spcPts val="1500"/>
        </a:lnSpc>
        <a:spcBef>
          <a:spcPts val="0"/>
        </a:spcBef>
        <a:buFont typeface="EON Brix Sans" panose="020B0500000000000000" pitchFamily="34" charset="0"/>
        <a:buChar char="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124A34-71DF-4A7A-8787-5F2C8EB035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168400" indent="-1168400"/>
            <a:r>
              <a:rPr lang="cs-CZ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Geodetická část PD - podklady</a:t>
            </a:r>
            <a:endParaRPr lang="en-US" sz="60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A10C6A8-BB57-4215-B45A-8C21EB724F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000" y="2857501"/>
            <a:ext cx="8352000" cy="414000"/>
          </a:xfrm>
        </p:spPr>
        <p:txBody>
          <a:bodyPr/>
          <a:lstStyle/>
          <a:p>
            <a:r>
              <a:rPr lang="cs-CZ" dirty="0"/>
              <a:t>04.2023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546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CDA78-0105-4C2E-8EF3-7E7F76E6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Číslování v rámci PZS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E5E9A3-2897-4D52-9896-CAFFAE7CF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Řešeno PEGD21 (a navazující verze), kapitola: </a:t>
            </a:r>
            <a:r>
              <a:rPr lang="cs-CZ" b="1" dirty="0"/>
              <a:t>7. ČÍSLOVÁNÍ STAVEB </a:t>
            </a:r>
            <a:endParaRPr lang="cs-CZ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B04588-DE39-418A-B4E8-CE38087F0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979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CDA78-0105-4C2E-8EF3-7E7F76E6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Vytyčování – prostorové vytýčení stavby </a:t>
            </a:r>
            <a:br>
              <a:rPr lang="cs-CZ" dirty="0"/>
            </a:br>
            <a:r>
              <a:rPr lang="cs-CZ" dirty="0"/>
              <a:t>obecný postup tvorby/určení bodů =&gt; zcela na PROJ!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B04588-DE39-418A-B4E8-CE38087F0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cs-CZ" smtClean="0"/>
              <a:t>3</a:t>
            </a:fld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1390E52-8895-4FEB-A09B-5C9162B75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cs-CZ" dirty="0"/>
              <a:t>Seznam souřadnic (dále jen SEZSOU nebo SS) musí obsahovat každý lomový bod v nově navrhované trase/zařízení/…; </a:t>
            </a:r>
          </a:p>
          <a:p>
            <a:pPr lvl="1">
              <a:lnSpc>
                <a:spcPct val="150000"/>
              </a:lnSpc>
            </a:pPr>
            <a:r>
              <a:rPr lang="cs-CZ" dirty="0"/>
              <a:t>Projektant v SEZSOU uvede všechny lomové body v navrhované trase/zařízení a do popisu v SEZSOU uvede:</a:t>
            </a:r>
          </a:p>
          <a:p>
            <a:pPr lvl="1">
              <a:lnSpc>
                <a:spcPct val="150000"/>
              </a:lnSpc>
            </a:pPr>
            <a:endParaRPr lang="cs-CZ" dirty="0"/>
          </a:p>
          <a:p>
            <a:pPr marL="179387" lvl="2" indent="0">
              <a:lnSpc>
                <a:spcPct val="150000"/>
              </a:lnSpc>
              <a:buNone/>
            </a:pPr>
            <a:r>
              <a:rPr lang="cs-CZ" dirty="0"/>
              <a:t>	- který lomový bod se BUDE GEODETICKY vytyčovat,</a:t>
            </a:r>
          </a:p>
          <a:p>
            <a:pPr marL="179387" lvl="2" indent="0">
              <a:lnSpc>
                <a:spcPct val="150000"/>
              </a:lnSpc>
              <a:buNone/>
            </a:pPr>
            <a:r>
              <a:rPr lang="cs-CZ" dirty="0"/>
              <a:t>	- který lomový bod se nebude geodeticky vytyčovat</a:t>
            </a:r>
            <a:br>
              <a:rPr lang="cs-CZ" dirty="0"/>
            </a:br>
            <a:r>
              <a:rPr lang="cs-CZ" dirty="0"/>
              <a:t>	-  je schopna si REF vytýčit sama;</a:t>
            </a:r>
          </a:p>
          <a:p>
            <a:pPr lvl="1">
              <a:lnSpc>
                <a:spcPct val="150000"/>
              </a:lnSpc>
            </a:pPr>
            <a:r>
              <a:rPr lang="cs-CZ" dirty="0"/>
              <a:t>Všechny lomové body budou uvedeny v SEZSOU s příslušným Popisem a body určeny ke geodetickému vytýčení budou REF zadány ke geodetickému vytýčení.</a:t>
            </a:r>
          </a:p>
          <a:p>
            <a:pPr lvl="1">
              <a:lnSpc>
                <a:spcPct val="150000"/>
              </a:lnSpc>
            </a:pPr>
            <a:endParaRPr lang="cs-CZ" dirty="0"/>
          </a:p>
          <a:p>
            <a:pPr lvl="1">
              <a:lnSpc>
                <a:spcPct val="150000"/>
              </a:lnSpc>
            </a:pPr>
            <a:r>
              <a:rPr lang="cs-CZ" dirty="0"/>
              <a:t>Pokud PROJ potřebuje přidat nějakou další svoji vlastní poznámku k vytyčovacím bodům v SS, umístí za </a:t>
            </a:r>
            <a:r>
              <a:rPr lang="cs-CZ" i="1" dirty="0"/>
              <a:t>Popis </a:t>
            </a:r>
            <a:r>
              <a:rPr lang="cs-CZ" dirty="0"/>
              <a:t>v </a:t>
            </a:r>
            <a:r>
              <a:rPr lang="cs-CZ" i="1" dirty="0"/>
              <a:t>SS </a:t>
            </a:r>
            <a:r>
              <a:rPr lang="cs-CZ" dirty="0"/>
              <a:t>čárku a pokračuje psaním svých vlastních dalších poznámek.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32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CDA78-0105-4C2E-8EF3-7E7F76E6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Pravidla = obecný postup tvorby/určení bodů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E5E9A3-2897-4D52-9896-CAFFAE7CF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000" y="933300"/>
            <a:ext cx="8352000" cy="3977100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cs-CZ" dirty="0"/>
              <a:t>U podzemního vedení musí být určené lomové body;</a:t>
            </a:r>
          </a:p>
          <a:p>
            <a:pPr lvl="1">
              <a:lnSpc>
                <a:spcPct val="150000"/>
              </a:lnSpc>
            </a:pPr>
            <a:endParaRPr lang="cs-CZ" dirty="0"/>
          </a:p>
          <a:p>
            <a:pPr lvl="1">
              <a:lnSpc>
                <a:spcPct val="150000"/>
              </a:lnSpc>
            </a:pPr>
            <a:r>
              <a:rPr lang="cs-CZ" dirty="0"/>
              <a:t>Z jednoho lomového bodu musí být vidět na druhý lomový bod;</a:t>
            </a:r>
          </a:p>
          <a:p>
            <a:pPr lvl="1">
              <a:lnSpc>
                <a:spcPct val="150000"/>
              </a:lnSpc>
            </a:pPr>
            <a:endParaRPr lang="cs-CZ" dirty="0"/>
          </a:p>
          <a:p>
            <a:pPr lvl="1">
              <a:lnSpc>
                <a:spcPct val="150000"/>
              </a:lnSpc>
            </a:pPr>
            <a:r>
              <a:rPr lang="cs-CZ" dirty="0"/>
              <a:t>Pokud není vidět z jednoho lomového bodu na druhý lomový bod, je potřeba vložit do SEZSOU další lomový bod;</a:t>
            </a:r>
          </a:p>
          <a:p>
            <a:pPr lvl="1">
              <a:lnSpc>
                <a:spcPct val="150000"/>
              </a:lnSpc>
            </a:pPr>
            <a:endParaRPr lang="cs-CZ" dirty="0"/>
          </a:p>
          <a:p>
            <a:pPr lvl="1">
              <a:lnSpc>
                <a:spcPct val="150000"/>
              </a:lnSpc>
            </a:pPr>
            <a:r>
              <a:rPr lang="cs-CZ" dirty="0"/>
              <a:t>Vzdálenost lomových bodů v přímé trase nesmí být delší než 100 m;</a:t>
            </a:r>
          </a:p>
          <a:p>
            <a:pPr lvl="1">
              <a:lnSpc>
                <a:spcPct val="150000"/>
              </a:lnSpc>
            </a:pPr>
            <a:endParaRPr lang="cs-CZ" dirty="0"/>
          </a:p>
          <a:p>
            <a:pPr lvl="1">
              <a:lnSpc>
                <a:spcPct val="150000"/>
              </a:lnSpc>
            </a:pPr>
            <a:r>
              <a:rPr lang="cs-CZ" i="1" dirty="0"/>
              <a:t>V případě blízkosti hranice jiného pozemku nesmí být vzdálenost </a:t>
            </a:r>
            <a:br>
              <a:rPr lang="cs-CZ" i="1" dirty="0"/>
            </a:br>
            <a:r>
              <a:rPr lang="cs-CZ" i="1" dirty="0"/>
              <a:t>větší než 10 m (extravilán) =&gt; v extravilánu musí být jistota, že se „nevleze“ do jiného pozemku;</a:t>
            </a:r>
          </a:p>
          <a:p>
            <a:pPr lvl="1">
              <a:lnSpc>
                <a:spcPct val="150000"/>
              </a:lnSpc>
            </a:pPr>
            <a:endParaRPr lang="cs-CZ" i="1" dirty="0"/>
          </a:p>
          <a:p>
            <a:pPr lvl="1">
              <a:lnSpc>
                <a:spcPct val="150000"/>
              </a:lnSpc>
            </a:pPr>
            <a:r>
              <a:rPr lang="cs-CZ" dirty="0"/>
              <a:t>Body na oblouku - musí být min. 3 body (začátek oblouku, vrchol, konec oblouku); </a:t>
            </a:r>
          </a:p>
          <a:p>
            <a:pPr lvl="1">
              <a:lnSpc>
                <a:spcPct val="150000"/>
              </a:lnSpc>
            </a:pPr>
            <a:endParaRPr lang="cs-CZ" dirty="0"/>
          </a:p>
          <a:p>
            <a:pPr lvl="1">
              <a:lnSpc>
                <a:spcPct val="150000"/>
              </a:lnSpc>
            </a:pPr>
            <a:r>
              <a:rPr lang="cs-CZ" dirty="0"/>
              <a:t>Záleží na velikosti oblouku =&gt; u větších oblouků je potřeba vytýčit více bodů, nestačí pouze 3 body, ale min. 5 bodů a příp. více;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B04588-DE39-418A-B4E8-CE38087F0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0570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CDA78-0105-4C2E-8EF3-7E7F76E6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Pravidla = obecný postup tvorby/určení bodů – </a:t>
            </a:r>
            <a:r>
              <a:rPr lang="cs-CZ" dirty="0" err="1"/>
              <a:t>pokrač</a:t>
            </a:r>
            <a:r>
              <a:rPr lang="cs-CZ" dirty="0"/>
              <a:t>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E5E9A3-2897-4D52-9896-CAFFAE7CF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dirty="0"/>
              <a:t>Kabelová skříň (SS, SP, SR, …) bude určena 1 bodem; v případě potřeby určení orientace může být určen až 2 body;</a:t>
            </a:r>
          </a:p>
          <a:p>
            <a:pPr lvl="1"/>
            <a:endParaRPr lang="cs-CZ" dirty="0"/>
          </a:p>
          <a:p>
            <a:pPr lvl="1"/>
            <a:r>
              <a:rPr lang="cs-CZ" dirty="0"/>
              <a:t>U nadzemního vedení musí být určen každý podpěrný bod (dále jen PB);</a:t>
            </a:r>
          </a:p>
          <a:p>
            <a:pPr lvl="1"/>
            <a:endParaRPr lang="cs-CZ" dirty="0"/>
          </a:p>
          <a:p>
            <a:pPr lvl="1"/>
            <a:r>
              <a:rPr lang="cs-CZ" dirty="0"/>
              <a:t>Příhradový stožár VVN bude určen celkem 4 body, NN/VN 1 bodem;</a:t>
            </a:r>
          </a:p>
          <a:p>
            <a:pPr lvl="1"/>
            <a:endParaRPr lang="cs-CZ" dirty="0"/>
          </a:p>
          <a:p>
            <a:pPr lvl="1"/>
            <a:r>
              <a:rPr lang="cs-CZ" dirty="0"/>
              <a:t>Budova (TS, RO, apod.) bude určena podle počtu rohů budovy;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r>
              <a:rPr lang="cs-CZ" dirty="0">
                <a:solidFill>
                  <a:srgbClr val="FF0000"/>
                </a:solidFill>
              </a:rPr>
              <a:t>Vytýčené body nesmí ohrozit vlastnickou hranici parcely, která není projednána! </a:t>
            </a:r>
          </a:p>
          <a:p>
            <a:pPr lvl="1"/>
            <a:endParaRPr lang="cs-CZ" dirty="0">
              <a:solidFill>
                <a:srgbClr val="FF0000"/>
              </a:solidFill>
            </a:endParaRPr>
          </a:p>
          <a:p>
            <a:pPr lvl="1"/>
            <a:r>
              <a:rPr lang="cs-CZ" dirty="0">
                <a:solidFill>
                  <a:srgbClr val="FF0000"/>
                </a:solidFill>
              </a:rPr>
              <a:t>V případě, že se pohybuji na hranici mezi projednanou a neprojednanou vlastnickou hranicí, navíc v místě, kde je méně kvalitní mapový podklad (např. KK 8), musím si nechat vytýčit vlastnickou hranici.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B04588-DE39-418A-B4E8-CE38087F0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7563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CDA78-0105-4C2E-8EF3-7E7F76E6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Seznam souřadnic (dále jen SEZSOU)</a:t>
            </a:r>
            <a:br>
              <a:rPr lang="cs-CZ" dirty="0"/>
            </a:br>
            <a:br>
              <a:rPr lang="cs-CZ" b="1" i="1" dirty="0"/>
            </a:br>
            <a:endParaRPr lang="cs-CZ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E5E9A3-2897-4D52-9896-CAFFAE7CF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Struktura textového souboru SEZSOU: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Řešeno PEGD21, např. kapitola: </a:t>
            </a:r>
            <a:r>
              <a:rPr lang="cs-CZ" b="1" dirty="0"/>
              <a:t>9.7.1. Struktura textového souboru pro PROJ</a:t>
            </a:r>
            <a:endParaRPr lang="cs-CZ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B04588-DE39-418A-B4E8-CE38087F0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1193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CDA78-0105-4C2E-8EF3-7E7F76E6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Vzor sestavení SEZSOU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E5E9A3-2897-4D52-9896-CAFFAE7CF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000" y="1086572"/>
            <a:ext cx="8352000" cy="3171600"/>
          </a:xfrm>
        </p:spPr>
        <p:txBody>
          <a:bodyPr/>
          <a:lstStyle/>
          <a:p>
            <a:r>
              <a:rPr lang="cs-CZ" dirty="0"/>
              <a:t>Řešeno PEGD21, kapitola: </a:t>
            </a:r>
            <a:r>
              <a:rPr lang="cs-CZ" b="1" dirty="0"/>
              <a:t>9.7.1. Struktura textového souboru pro PROJ </a:t>
            </a:r>
            <a:r>
              <a:rPr lang="cs-CZ" dirty="0"/>
              <a:t>viz ukázka: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B04588-DE39-418A-B4E8-CE38087F0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cs-CZ" smtClean="0"/>
              <a:t>7</a:t>
            </a:fld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504027C-A54B-4661-82F8-B776E7946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50" y="1341664"/>
            <a:ext cx="4859564" cy="364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380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SIS" val="EGDVorlage"/>
  <p:tag name="VERSION" val="1.0"/>
</p:tagLst>
</file>

<file path=ppt/theme/theme1.xml><?xml version="1.0" encoding="utf-8"?>
<a:theme xmlns:a="http://schemas.openxmlformats.org/drawingml/2006/main" name="EG.D">
  <a:themeElements>
    <a:clrScheme name="EGD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61B62"/>
      </a:accent1>
      <a:accent2>
        <a:srgbClr val="E13019"/>
      </a:accent2>
      <a:accent3>
        <a:srgbClr val="1200E0"/>
      </a:accent3>
      <a:accent4>
        <a:srgbClr val="9E54EE"/>
      </a:accent4>
      <a:accent5>
        <a:srgbClr val="41C0F0"/>
      </a:accent5>
      <a:accent6>
        <a:srgbClr val="1EA2B1"/>
      </a:accent6>
      <a:hlink>
        <a:srgbClr val="4331AD"/>
      </a:hlink>
      <a:folHlink>
        <a:srgbClr val="5C42ED"/>
      </a:folHlink>
    </a:clrScheme>
    <a:fontScheme name="EON Brix Sans">
      <a:majorFont>
        <a:latin typeface="EON Brix Sans Black"/>
        <a:ea typeface=""/>
        <a:cs typeface=""/>
      </a:majorFont>
      <a:minorFont>
        <a:latin typeface="EON Brix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dirty="0" err="1" smtClean="0"/>
        </a:defPPr>
      </a:lstStyle>
    </a:txDef>
  </a:objectDefaults>
  <a:extraClrSchemeLst>
    <a:extraClrScheme>
      <a:clrScheme name="EGD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261B62"/>
        </a:accent1>
        <a:accent2>
          <a:srgbClr val="E13019"/>
        </a:accent2>
        <a:accent3>
          <a:srgbClr val="1200E0"/>
        </a:accent3>
        <a:accent4>
          <a:srgbClr val="9E54EE"/>
        </a:accent4>
        <a:accent5>
          <a:srgbClr val="41C0F0"/>
        </a:accent5>
        <a:accent6>
          <a:srgbClr val="1EA2B1"/>
        </a:accent6>
        <a:hlink>
          <a:srgbClr val="4331AD"/>
        </a:hlink>
        <a:folHlink>
          <a:srgbClr val="5C42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261B62"/>
    </a:custClr>
    <a:custClr name=" ">
      <a:srgbClr val="E13019"/>
    </a:custClr>
    <a:custClr name=" ">
      <a:srgbClr val="1200E0"/>
    </a:custClr>
    <a:custClr name=" ">
      <a:srgbClr val="9E54EE"/>
    </a:custClr>
    <a:custClr name=" ">
      <a:srgbClr val="41C0F0"/>
    </a:custClr>
    <a:custClr name=" ">
      <a:srgbClr val="1EA2B1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4331AD"/>
    </a:custClr>
    <a:custClr name=" ">
      <a:srgbClr val="5C42ED"/>
    </a:custClr>
    <a:custClr name=" ">
      <a:srgbClr val="7D73FA"/>
    </a:custClr>
    <a:custClr name=" ">
      <a:srgbClr val="8C9BFA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4A4A4C"/>
    </a:custClr>
    <a:custClr name=" ">
      <a:srgbClr val="8A8A8E"/>
    </a:custClr>
    <a:custClr name=" ">
      <a:srgbClr val="D5D5D9"/>
    </a:custClr>
    <a:custClr name=" ">
      <a:srgbClr val="F0F1F5"/>
    </a:custClr>
    <a:custClr name=" ">
      <a:srgbClr val="FFFFFF"/>
    </a:custClr>
    <a:custClr name=" ">
      <a:srgbClr val="FFFFFF"/>
    </a:custClr>
  </a:custClrLst>
  <a:extLst>
    <a:ext uri="{05A4C25C-085E-4340-85A3-A5531E510DB2}">
      <thm15:themeFamily xmlns:thm15="http://schemas.microsoft.com/office/thememl/2012/main" name="EGD_Presentation.potx" id="{46F11F4C-74A4-4131-8E74-CB96030ABCCF}" vid="{FD044DE4-D937-4038-ADEA-63A12A2D645C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EGD_Presentation</Template>
  <TotalTime>21</TotalTime>
  <Words>491</Words>
  <Application>Microsoft Office PowerPoint</Application>
  <PresentationFormat>Předvádění na obrazovce (16:9)</PresentationFormat>
  <Paragraphs>53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3" baseType="lpstr">
      <vt:lpstr>Arial</vt:lpstr>
      <vt:lpstr>Calibri</vt:lpstr>
      <vt:lpstr>EON Brix Sans</vt:lpstr>
      <vt:lpstr>EON Brix Sans Black</vt:lpstr>
      <vt:lpstr>Symbol</vt:lpstr>
      <vt:lpstr>EG.D</vt:lpstr>
      <vt:lpstr>17. Geodetická část PD - podklady</vt:lpstr>
      <vt:lpstr>Číslování v rámci PZS</vt:lpstr>
      <vt:lpstr>Vytyčování – prostorové vytýčení stavby  obecný postup tvorby/určení bodů =&gt; zcela na PROJ!</vt:lpstr>
      <vt:lpstr>Pravidla = obecný postup tvorby/určení bodů</vt:lpstr>
      <vt:lpstr>Pravidla = obecný postup tvorby/určení bodů – pokrač.</vt:lpstr>
      <vt:lpstr>Seznam souřadnic (dále jen SEZSOU)  </vt:lpstr>
      <vt:lpstr>Vzor sestavení SEZSOU</vt:lpstr>
    </vt:vector>
  </TitlesOfParts>
  <Company>Ing.-Büro Heß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17. ČÍSLOVÁNÍ STAVEB (geodetická část PD)</dc:title>
  <dc:creator>Špičák, Petr</dc:creator>
  <dc:description>Version 1.0, Stand: 2020-11-26</dc:description>
  <cp:lastModifiedBy>Špičák, Petr</cp:lastModifiedBy>
  <cp:revision>10</cp:revision>
  <dcterms:created xsi:type="dcterms:W3CDTF">2021-02-12T12:47:11Z</dcterms:created>
  <dcterms:modified xsi:type="dcterms:W3CDTF">2022-08-01T13:10:23Z</dcterms:modified>
</cp:coreProperties>
</file>